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2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729" r:id="rId90"/>
    <p:sldId id="585" r:id="rId9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09" autoAdjust="0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heme" Target="theme/theme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slide" Target="slides/slide74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June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June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June 15,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June 15,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June 15,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ABBB9-F0AC-16C1-75E6-0111D031A3AA}"/>
              </a:ext>
            </a:extLst>
          </p:cNvPr>
          <p:cNvSpPr txBox="1"/>
          <p:nvPr/>
        </p:nvSpPr>
        <p:spPr>
          <a:xfrm>
            <a:off x="914400" y="6512731"/>
            <a:ext cx="26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Revised:  17 Oct. 2022</a:t>
            </a:r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</a:t>
            </a:r>
            <a:r>
              <a:rPr lang="en-US" dirty="0" err="1"/>
              <a:t>UVa</a:t>
            </a:r>
            <a:r>
              <a:rPr lang="en-US" dirty="0"/>
              <a:t> VPN when connecting to </a:t>
            </a:r>
            <a:r>
              <a:rPr lang="en-US" dirty="0" err="1"/>
              <a:t>Rivanna</a:t>
            </a:r>
            <a:r>
              <a:rPr lang="en-US" dirty="0"/>
              <a:t> from an off-Grounds location.</a:t>
            </a:r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047894"/>
            <a:ext cx="7261840" cy="2151769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More Secure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if it is available to them. </a:t>
            </a: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 </a:t>
            </a:r>
            <a:r>
              <a:rPr lang="en-US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Anywhere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VPN can be used if the UVA More Secure Network is not available.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OnDemand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  <a:p>
            <a:endParaRPr lang="en-US" dirty="0"/>
          </a:p>
          <a:p>
            <a:r>
              <a:rPr lang="en-US" dirty="0"/>
              <a:t>You can connect to Open OnDemand from off-Grounds locations without a VPN connection.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  <a:p>
            <a:endParaRPr lang="en-US" sz="2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UVa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VPN to use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from off-Grounds.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learning.rc.virginia.edu/tutorials/unix-tutorial/</a:t>
            </a:r>
            <a:r>
              <a:rPr lang="en-US" sz="2600" dirty="0"/>
              <a:t> to learn more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0343" y="4227858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directory, e.g. /home/mst3k.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GPFS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32398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Cores   	Running 	Pending 	           Limit          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(GPFS)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>
            <a:off x="6365437" y="4584979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cxnSpLocks/>
            <a:endCxn id="29" idx="1"/>
          </p:cNvCxnSpPr>
          <p:nvPr/>
        </p:nvCxnSpPr>
        <p:spPr>
          <a:xfrm>
            <a:off x="8503571" y="4291924"/>
            <a:ext cx="21466" cy="67076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6D12C-DD14-A81C-0357-5605DF33FDCD}"/>
              </a:ext>
            </a:extLst>
          </p:cNvPr>
          <p:cNvCxnSpPr>
            <a:cxnSpLocks/>
          </p:cNvCxnSpPr>
          <p:nvPr/>
        </p:nvCxnSpPr>
        <p:spPr>
          <a:xfrm>
            <a:off x="6612199" y="4308737"/>
            <a:ext cx="5876" cy="63604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315904"/>
              </p:ext>
            </p:extLst>
          </p:nvPr>
        </p:nvGraphicFramePr>
        <p:xfrm>
          <a:off x="1809741" y="1282316"/>
          <a:ext cx="9065477" cy="47907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8339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3276678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529116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310672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 dirty="0"/>
                        <a:t>768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  <a:p>
                      <a:r>
                        <a:rPr lang="en-US" sz="1600"/>
                        <a:t>&gt;=1 </a:t>
                      </a:r>
                      <a:r>
                        <a:rPr lang="en-US" sz="1600" dirty="0"/>
                        <a:t>TB (A100)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  <a:p>
                      <a:r>
                        <a:rPr lang="en-US" sz="1600" dirty="0"/>
                        <a:t>128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parallel</a:t>
                      </a:r>
                      <a:r>
                        <a:rPr lang="en-US" sz="1600" baseline="0" dirty="0"/>
                        <a:t> jobs on up to 25 nodes (&lt;= 1500 cores/job)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</a:t>
                      </a:r>
                      <a:r>
                        <a:rPr lang="en-US" sz="1600" baseline="0" dirty="0"/>
                        <a:t> memory intensive jobs (&lt;= 32 cores/node)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  <a:p>
                      <a:r>
                        <a:rPr lang="en-US" sz="1600" dirty="0"/>
                        <a:t>48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 (&lt;= 2 nodes, 8 cores/node)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  <a:p>
                      <a:r>
                        <a:rPr lang="en-US" sz="1600" dirty="0"/>
                        <a:t>28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 err="1"/>
              <a:t>Slurm</a:t>
            </a:r>
            <a:r>
              <a:rPr lang="en-US" sz="9600" dirty="0"/>
              <a:t> manages the hardware resources on the cluster (e.g. compute nodes/</a:t>
            </a:r>
            <a:r>
              <a:rPr lang="en-US" sz="9600" dirty="0" err="1"/>
              <a:t>cpu</a:t>
            </a:r>
            <a:r>
              <a:rPr lang="en-US" sz="9600" dirty="0"/>
              <a:t> cores, compute memory, etc.).</a:t>
            </a:r>
          </a:p>
          <a:p>
            <a:endParaRPr lang="en-US" sz="9600" dirty="0"/>
          </a:p>
          <a:p>
            <a:r>
              <a:rPr lang="en-US" sz="9600" dirty="0" err="1"/>
              <a:t>Slurm</a:t>
            </a:r>
            <a:r>
              <a:rPr lang="en-US" sz="9600" dirty="0"/>
              <a:t>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 err="1"/>
              <a:t>Slurm</a:t>
            </a:r>
            <a:r>
              <a:rPr lang="en-US" sz="9600" dirty="0"/>
              <a:t>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</a:t>
            </a:r>
            <a:r>
              <a:rPr lang="en-US" dirty="0" err="1"/>
              <a:t>Slurm</a:t>
            </a:r>
            <a:r>
              <a:rPr lang="en-US" dirty="0"/>
              <a:t> script is a bash script with </a:t>
            </a:r>
            <a:r>
              <a:rPr lang="en-US" dirty="0" err="1"/>
              <a:t>Slurm</a:t>
            </a:r>
            <a:r>
              <a:rPr lang="en-US" dirty="0"/>
              <a:t>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04694" y="3429000"/>
            <a:ext cx="981307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anaconda/2020.11-py3.8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myProg.py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	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</a:t>
            </a:r>
            <a:r>
              <a:rPr lang="en-US" dirty="0" err="1"/>
              <a:t>Slurm</a:t>
            </a:r>
            <a:r>
              <a:rPr lang="en-US" dirty="0"/>
              <a:t>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OnDemand is the software that we use to create our web portal to Rivanna.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OnDemand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OnDemand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393827"/>
            <a:ext cx="10515600" cy="4549775"/>
          </a:xfrm>
        </p:spPr>
        <p:txBody>
          <a:bodyPr/>
          <a:lstStyle/>
          <a:p>
            <a:r>
              <a:rPr lang="en-US" dirty="0"/>
              <a:t>Connect to Open OnDemand and start an RStudio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2763812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51138"/>
              </p:ext>
            </p:extLst>
          </p:nvPr>
        </p:nvGraphicFramePr>
        <p:xfrm>
          <a:off x="1178458" y="1145108"/>
          <a:ext cx="8128000" cy="503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955990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532973"/>
            <a:ext cx="10515600" cy="4549775"/>
          </a:xfrm>
        </p:spPr>
        <p:txBody>
          <a:bodyPr/>
          <a:lstStyle/>
          <a:p>
            <a:r>
              <a:rPr lang="en-US" dirty="0"/>
              <a:t>Please cite </a:t>
            </a:r>
            <a:r>
              <a:rPr lang="en-US" b="1" dirty="0"/>
              <a:t>UVA Research Computing </a:t>
            </a:r>
            <a:r>
              <a:rPr lang="en-US" dirty="0"/>
              <a:t>in any research report, journal article, or other publication that requires citation of an author’s contributions.</a:t>
            </a:r>
          </a:p>
          <a:p>
            <a:endParaRPr lang="en-US" dirty="0"/>
          </a:p>
          <a:p>
            <a:r>
              <a:rPr lang="en-US" dirty="0"/>
              <a:t>Suggested format: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 in Publications</a:t>
            </a:r>
          </a:p>
        </p:txBody>
      </p:sp>
      <p:pic>
        <p:nvPicPr>
          <p:cNvPr id="6" name="Picture 5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97BCF46F-3890-5630-A49B-10E00A12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74" y="4110104"/>
            <a:ext cx="9087850" cy="16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150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Principal </a:t>
            </a:r>
            <a:r>
              <a:rPr lang="en-US" dirty="0"/>
              <a:t>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40428</TotalTime>
  <Words>3776</Words>
  <Application>Microsoft Macintosh PowerPoint</Application>
  <PresentationFormat>Widescreen</PresentationFormat>
  <Paragraphs>583</Paragraphs>
  <Slides>74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74</vt:i4>
      </vt:variant>
    </vt:vector>
  </HeadingPairs>
  <TitlesOfParts>
    <vt:vector size="101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Acknowledgment in Publications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Sheikhzada, Ahmad (jus2yw)</cp:lastModifiedBy>
  <cp:revision>612</cp:revision>
  <cp:lastPrinted>2018-10-25T13:31:57Z</cp:lastPrinted>
  <dcterms:created xsi:type="dcterms:W3CDTF">2017-12-20T18:50:57Z</dcterms:created>
  <dcterms:modified xsi:type="dcterms:W3CDTF">2023-06-15T14:43:56Z</dcterms:modified>
</cp:coreProperties>
</file>